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6" r:id="rId2"/>
    <p:sldId id="280" r:id="rId3"/>
    <p:sldId id="258" r:id="rId4"/>
    <p:sldId id="259" r:id="rId5"/>
    <p:sldId id="266" r:id="rId6"/>
    <p:sldId id="260" r:id="rId7"/>
    <p:sldId id="267" r:id="rId8"/>
    <p:sldId id="257" r:id="rId9"/>
    <p:sldId id="279" r:id="rId10"/>
    <p:sldId id="286" r:id="rId11"/>
    <p:sldId id="292" r:id="rId12"/>
    <p:sldId id="287" r:id="rId13"/>
    <p:sldId id="293" r:id="rId14"/>
    <p:sldId id="295" r:id="rId15"/>
    <p:sldId id="262" r:id="rId16"/>
    <p:sldId id="261" r:id="rId17"/>
    <p:sldId id="263" r:id="rId18"/>
    <p:sldId id="264" r:id="rId19"/>
    <p:sldId id="276" r:id="rId20"/>
    <p:sldId id="268" r:id="rId21"/>
    <p:sldId id="298" r:id="rId22"/>
    <p:sldId id="269" r:id="rId23"/>
    <p:sldId id="270" r:id="rId24"/>
    <p:sldId id="271" r:id="rId25"/>
    <p:sldId id="272" r:id="rId26"/>
    <p:sldId id="299" r:id="rId27"/>
    <p:sldId id="273" r:id="rId28"/>
    <p:sldId id="274" r:id="rId29"/>
    <p:sldId id="275" r:id="rId30"/>
    <p:sldId id="277" r:id="rId31"/>
    <p:sldId id="281" r:id="rId32"/>
    <p:sldId id="282" r:id="rId33"/>
    <p:sldId id="283" r:id="rId34"/>
    <p:sldId id="265" r:id="rId35"/>
    <p:sldId id="288" r:id="rId36"/>
    <p:sldId id="285" r:id="rId37"/>
    <p:sldId id="284" r:id="rId38"/>
    <p:sldId id="289" r:id="rId39"/>
    <p:sldId id="290" r:id="rId40"/>
    <p:sldId id="296" r:id="rId41"/>
    <p:sldId id="291" r:id="rId42"/>
    <p:sldId id="297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EE0F4-7A7F-43F8-837F-EEC423A3AD6C}" type="datetimeFigureOut">
              <a:rPr lang="cs-CZ" smtClean="0"/>
              <a:pPr/>
              <a:t>5.8.2010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756F6-84B4-4349-A69C-AC782ED5680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shop.cz/meteostanice-85-mm-barometr-311375-p-191.html#ixzz0t8NYqajk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Mechanický barometr neboli deformační tlakoměr známý též pod pojmem aneroid funguje na tomto principu: když tlak vzduchu v okolí stoupá, je kovová </a:t>
            </a:r>
            <a:r>
              <a:rPr lang="cs-CZ" dirty="0" err="1" smtClean="0"/>
              <a:t>aneroidová</a:t>
            </a:r>
            <a:r>
              <a:rPr lang="cs-CZ" dirty="0" smtClean="0"/>
              <a:t> krabička uvnitř tlakoměru stlačena, pokud klesá, dojde k jejímu roztažení. Tato kolísání jsou přenášena pomocí soustavy pák na ručičku. Vnitřní mechanizmus však má své třecí plochy a převodní odpor, a proto každý mechanický barometr má svoji vnitřní </a:t>
            </a:r>
            <a:r>
              <a:rPr lang="cs-CZ" dirty="0" err="1" smtClean="0"/>
              <a:t>hysterzi</a:t>
            </a:r>
            <a:r>
              <a:rPr lang="cs-CZ" dirty="0" smtClean="0"/>
              <a:t>, která se projevuje určitým zpožďováním ukazatele. To je také důvod, proč je nutné na přístroj poklepat pro zjištění přesné okamžité hodnoty atmosférického tlaku.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more: 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meteoshop.cz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cs-CZ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meteostanice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-85-mm-barometr-311375-p-191.html#ixzz0t8NYqajk</a:t>
            </a:r>
            <a: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cs-CZ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1B38A-3574-466E-947E-26434E7681CA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4643CA-6701-43E7-8281-FDB798F4606A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A84E21-24DB-40F6-895D-EED8317BCF89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29C709-7EA1-4EE0-8BFF-4D0F17AF655F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329715-7DDF-4935-B594-0217F8E91A55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D344B5-585E-42E0-B15E-933A85F6E7C2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1857DC-46BE-4E43-85B9-054600BC04E4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37A66-3FDE-4218-940C-90B44742D507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6EC342-D5E9-4745-A670-2A3E856317D5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813D83-D509-4C6C-9F15-038B2C8898BA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86C38A1-6B52-4984-BA12-6971865A1F12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873389F-9D4E-4077-A1F4-B94F2771672E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1346828-AA85-41D2-A0AF-80061C4F2E99}" type="datetime1">
              <a:rPr lang="cs-CZ" smtClean="0"/>
              <a:pPr/>
              <a:t>5.8.2010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7C73E88-4FC0-4BEA-9E27-63F8DA52369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43608" y="332656"/>
            <a:ext cx="81003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METEOROLOGIE</a:t>
            </a:r>
            <a:endParaRPr lang="cs-CZ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Obrázek 4" descr="meteorolog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340768"/>
            <a:ext cx="4893837" cy="433920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43608" y="5949280"/>
            <a:ext cx="81003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kpt. Ing. Milan Říha, </a:t>
            </a:r>
            <a:r>
              <a:rPr lang="cs-CZ" sz="32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</a:t>
            </a:r>
            <a:r>
              <a:rPr lang="cs-CZ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cs-CZ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Cyklona (tlaková níže)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Na severní polokouli dochází ve středu tlakové níže k cirkulaci vzduchu proti směru hodinových ručiček. Vítr může být silný především tam, kde se v dolních vrstvách „vrací“ do středu nízkého tlaku. Nahromaděné vzduchové částice se nemohou vstřebávat jinak než vzestupným pohybem vzhůru, který má za následek jejich rozpínání, a často i kondenzaci vodních par. Tlak se snižuje a vzduchová masa nabývá na objemu.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ázek 7" descr="niz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420888"/>
            <a:ext cx="3062833" cy="41164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5" name="Obrázek 4" descr="otázka 2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492896"/>
            <a:ext cx="7776864" cy="381759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Frontální systémy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24) Jestliže vzduchová hmota proudí nad chladnější povrch, než byla oblast </a:t>
            </a:r>
          </a:p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       jejího vzniku, je tato vzduchová hmota: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619672" y="134076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studená,</a:t>
            </a:r>
          </a:p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teplá,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místní.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Anticyklona (tlaková výše)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Studený vzduch vytváří oblast vysokého tlaku, zvanou anticyklona. Nejčastěji je jasno a beze srážek. Na severní polokouli probíhá cirkulace vzduchu uvnitř anticyklony ve směru hodinových ručiček. Vítr je většinou slabý. „Odchází“ prouděním vzduchových částic směrem k okraji anticyklony.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vy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060848"/>
            <a:ext cx="3350865" cy="45035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Frontální systémy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25) Jestliže vzduchová hmota proudí nad teplejší povrch, než byla oblast </a:t>
            </a:r>
          </a:p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        jejího vzniku, je tato vzduchová hmota: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619672" y="134076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studená,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teplá,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místní.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ázek 8" descr="otázka 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348880"/>
            <a:ext cx="7924314" cy="40851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Vývoj frontálního systému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69269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51) Jak se nazývá proces uzavírání teplého sektoru tlakové níže: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619672" y="1052736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anticyklona,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sekundární cyklóna,</a:t>
            </a:r>
          </a:p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okluze.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Obrázek 9" descr="otázka 51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060848"/>
            <a:ext cx="7668344" cy="2623004"/>
          </a:xfrm>
          <a:prstGeom prst="rect">
            <a:avLst/>
          </a:prstGeom>
        </p:spPr>
      </p:pic>
      <p:pic>
        <p:nvPicPr>
          <p:cNvPr id="11" name="Obrázek 10" descr="Scan10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725144"/>
            <a:ext cx="2016224" cy="1678744"/>
          </a:xfrm>
          <a:prstGeom prst="rect">
            <a:avLst/>
          </a:prstGeom>
        </p:spPr>
      </p:pic>
      <p:pic>
        <p:nvPicPr>
          <p:cNvPr id="12" name="Obrázek 11" descr="Scan106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725144"/>
            <a:ext cx="2130552" cy="17343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Beaufortova stupnice větru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Group 196"/>
          <p:cNvGraphicFramePr>
            <a:graphicFrameLocks noGrp="1"/>
          </p:cNvGraphicFramePr>
          <p:nvPr>
            <p:ph idx="1"/>
          </p:nvPr>
        </p:nvGraphicFramePr>
        <p:xfrm>
          <a:off x="1475656" y="692696"/>
          <a:ext cx="6994525" cy="2468880"/>
        </p:xfrm>
        <a:graphic>
          <a:graphicData uri="http://schemas.openxmlformats.org/drawingml/2006/table">
            <a:tbl>
              <a:tblPr/>
              <a:tblGrid>
                <a:gridCol w="369887"/>
                <a:gridCol w="1081088"/>
                <a:gridCol w="1727200"/>
                <a:gridCol w="865187"/>
                <a:gridCol w="863600"/>
                <a:gridCol w="1079500"/>
                <a:gridCol w="1008063"/>
              </a:tblGrid>
              <a:tr h="244475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Beaufort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(stupeň)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Hladina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moře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Rychlost větru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Výška vln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uzlů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km/h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bezvětří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zrcadlo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 –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 –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0,0 – 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 0,03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vánek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vlnky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0,3 – 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~ 0,03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větřík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světlejší hřbety vln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 – 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1,6 – 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~ 0,13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slabý vítr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lom vln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7 –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 –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3,4 – 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0,3 – 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mírný vítr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místy bílé hřebeny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 – 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 –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5,5 – 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0,6 – 1,2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čerstvý vítr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nad vlnami vodní tříšť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17 – 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29 – 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8,0 – 10,7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1,2 – 2,4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silný vítr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silná vodní tříšť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 – 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39 – 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10,8 – 13,8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2,4 -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403648" y="3284984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Beaufortova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skupnice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je stupnice pro odhad síly (rychlosti) větru bez užití přístrojů, tj. podle účinku větru na různé objekty. Udává se ve stupních Beauforta; rychlosti větru se týkají standardní výšky 10 m nad zemí ve volném terénu.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199" descr="beaufort-pa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581128"/>
            <a:ext cx="16414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3203848" y="4581128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Tuto stupnici pro námořní účely sestavil v letech 1805-1808 britský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kontradmirál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sir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Francis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BEAUFORT (7.5.1974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Navan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– 13.12.1857). Britské námořnictvo ji zavedlo až v letech 1835-1838. Od roku 1829 byl plných 26 let oceánografem britského námořnictva.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Beaufortova stupnice větru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5" descr="beaufort_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640" y="764704"/>
            <a:ext cx="3276600" cy="3333750"/>
          </a:xfrm>
        </p:spPr>
      </p:pic>
      <p:sp>
        <p:nvSpPr>
          <p:cNvPr id="5" name="TextovéPole 4"/>
          <p:cNvSpPr txBox="1"/>
          <p:nvPr/>
        </p:nvSpPr>
        <p:spPr>
          <a:xfrm>
            <a:off x="1619672" y="429309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4. stupeň x 3 = 12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kn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(uzlů)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6. stupeň x 4 = 24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kn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(uzlů)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8. stupeň x 5 = 40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kn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(uzlů)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7" descr="beaufort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76056" y="764704"/>
            <a:ext cx="3276600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4° Beaufortovy stupnice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3" descr="4 stupně 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764704"/>
            <a:ext cx="7705030" cy="575707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6° Beaufortovy stupnice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6 stupňů 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3" y="692696"/>
            <a:ext cx="7749625" cy="568863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Směr větru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Směr větru se udává vždy ze směru odkud vane. Řekneme-li, že vane jižní vítr, znamená to, že vane od jihu na sever.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0_směr_větr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412776"/>
            <a:ext cx="2387257" cy="309634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88024" y="1556792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Sdružený přístroj pro zjištění směru a rychlosti větru.</a:t>
            </a: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  <a:p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ANEMOMETR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– ( z řeckého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anemos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= vítr). větroměr je přístroj pro měření rychlosti proudění anebo rychlosti a směru proudění.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Obrázek 9" descr="0_anemome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789039"/>
            <a:ext cx="3024336" cy="2792785"/>
          </a:xfrm>
          <a:prstGeom prst="rect">
            <a:avLst/>
          </a:prstGeom>
        </p:spPr>
      </p:pic>
      <p:pic>
        <p:nvPicPr>
          <p:cNvPr id="11" name="Obrázek 10" descr="kompa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4581128"/>
            <a:ext cx="2088232" cy="21127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Atmosféra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Atmosféra je plynný obal Země, který se otáčí spolu s ní a skládá se z několika vrstev, které jsou v různé nadmořské výšce a mají různé názvy.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ázek 8" descr="stru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4608512" cy="345638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96136" y="162880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Nejstabilnější je 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troposféra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, která je těsně nad Zemí a dosahuje výšky 9 km na pólech a 16-17 km na rovníku.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796136" y="299695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Složení troposféry: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78 % dusíku 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21 % kyslíku</a:t>
            </a:r>
          </a:p>
          <a:p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1 % argon, oxid uhličitý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Šipka doleva 7"/>
          <p:cNvSpPr/>
          <p:nvPr/>
        </p:nvSpPr>
        <p:spPr>
          <a:xfrm>
            <a:off x="5148064" y="4221088"/>
            <a:ext cx="720080" cy="2880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043608" y="260648"/>
            <a:ext cx="81003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Mraky</a:t>
            </a:r>
            <a:endParaRPr lang="cs-CZ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Obrázek 5" descr="0_hezke_mra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6999" y="1212850"/>
            <a:ext cx="7301533" cy="5096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Názvosloví oblaků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692696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Názvy základních oblaků jsou jednoduché složeniny pěti základních latinských termínů:</a:t>
            </a: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Cirrus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(řasa) – vysoká oblačnost ve tvarů různých vláken, proužků a jemných struktur.</a:t>
            </a: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Cumulus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(kupa) – vertikálně vyvinuté oblaka.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Stratus (sloha) – vrstevnatá oblaka.</a:t>
            </a: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Nimbo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– oblaka, ze kterých vypadávají srážky.</a:t>
            </a: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Alto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– oblaka ve středních nadmořských výškách.</a:t>
            </a:r>
          </a:p>
        </p:txBody>
      </p:sp>
      <p:pic>
        <p:nvPicPr>
          <p:cNvPr id="8" name="Obrázek 7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023390"/>
            <a:ext cx="5472608" cy="36021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velkých výšek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cirru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764704"/>
            <a:ext cx="3600000" cy="250664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3356992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Cirrus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– vysoké mraky, oddělené, ve tvaru bílých vláken, jejich tvar napovídá, že ve výšce je silný vítr.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ázek 8" descr="cirrostratu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764704"/>
            <a:ext cx="3600000" cy="246075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860032" y="335699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Cirrostratus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. Průsvitné vláknité mraky. Vytvářejí halo kolem měsíce a slunce.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Přímá spojovací čára 11"/>
          <p:cNvCxnSpPr/>
          <p:nvPr/>
        </p:nvCxnSpPr>
        <p:spPr>
          <a:xfrm>
            <a:off x="2123728" y="4581128"/>
            <a:ext cx="20882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2123728" y="5877272"/>
            <a:ext cx="20882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1115616" y="43651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Calibri" pitchFamily="34" charset="0"/>
                <a:cs typeface="Calibri" pitchFamily="34" charset="0"/>
              </a:rPr>
              <a:t>8.000 m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Calibri" pitchFamily="34" charset="0"/>
                <a:cs typeface="Calibri" pitchFamily="34" charset="0"/>
              </a:rPr>
              <a:t>6.000 m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Obrázek 15" descr="Scan10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6025" y="4581128"/>
            <a:ext cx="4857080" cy="12961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velkých výšek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cirrocumu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692696"/>
            <a:ext cx="7344816" cy="550861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403648" y="62373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Cirrocumulus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Vysoké a bílé mraky, velmi pravidelně uspořádané.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středních výšek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altostra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3600000" cy="240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59632" y="321297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Altostratus.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Často se objevují po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cirrostratech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, ale jsou níže a jsou méně průsvitné.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ázek 8" descr="altocumul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3600000" cy="2421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04048" y="321297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Altocumulus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Méně vysoké a větší než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cirocumuly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(ve tvaru oblázků). Tvoří oblohu s beránky.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Obrázek 10" descr="Scan106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437112"/>
            <a:ext cx="4455024" cy="977323"/>
          </a:xfrm>
          <a:prstGeom prst="rect">
            <a:avLst/>
          </a:prstGeom>
        </p:spPr>
      </p:pic>
      <p:cxnSp>
        <p:nvCxnSpPr>
          <p:cNvPr id="12" name="Přímá spojovací čára 11"/>
          <p:cNvCxnSpPr/>
          <p:nvPr/>
        </p:nvCxnSpPr>
        <p:spPr>
          <a:xfrm>
            <a:off x="2627784" y="4437112"/>
            <a:ext cx="14401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2627784" y="5373216"/>
            <a:ext cx="14401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547664" y="42210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Calibri" pitchFamily="34" charset="0"/>
                <a:cs typeface="Calibri" pitchFamily="34" charset="0"/>
              </a:rPr>
              <a:t>6.000 m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547664" y="51571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Calibri" pitchFamily="34" charset="0"/>
                <a:cs typeface="Calibri" pitchFamily="34" charset="0"/>
              </a:rPr>
              <a:t>4.000 m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nízkých výšek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nímbostra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692696"/>
            <a:ext cx="3600000" cy="239904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59632" y="321297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Nimbostratus.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Tvoří silnou slohu, která pokrývá oblohu po altostratu. Malé černé mraky klesají často dolů.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ázek 7" descr="stratocumul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3600000" cy="2700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04048" y="350100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Stratocumulus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Nízké mraky ve tvaru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slohokup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, které předcházejí mrholení.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Obrázek 9" descr="Scan106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509120"/>
            <a:ext cx="7638288" cy="10546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nízkých výšek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strat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692696"/>
            <a:ext cx="6144683" cy="460851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87624" y="5373216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Oblačná vrstva, obvykle šedá, s celkem jednotvárnou základnou, z níž může vypadávat mrholení, ledové jehličky nebo sněhová zrna. Prosvítá-li vrstvou stratu Slunce, jsou jeho obrysy zřetelně patrné a nikoliv rozplizlé jako v případě altostratu. Stratus nedává vznik halovým jevům.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Někdy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se stratus vyskytuje v podobě roztrhaných chuchvalců. 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ve studených vrstvách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cumu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692696"/>
            <a:ext cx="7200800" cy="54006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331640" y="616530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Cumulus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Velmi bílé mraky, oddělené jeden od druhého, připomínají vatu.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Mraky zasahující všechna patra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Scan10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889222" cy="331236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15616" y="4149080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Cumulonimbus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Cumulus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zvětšení tím, že stoupá nad ostatní ve tvaru kovadliny. Znamení velmi prudkého větru.</a:t>
            </a: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Cumulus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congestus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Cumulus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mnohem objemnější, na základně tmavý, má tvar květáku.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3" name="Obrázek 2" descr="cumulonim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924024" cy="50405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Cumulonimbus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Tlak vzduchu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87624" y="692696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Světová meteorologická organizace (WMO) rozhodla, že od 1. ledna 1985 se jako jediná jednotka pro meteorologická měření tlaku bude používat již jen hektopascal 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hPa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WM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476672"/>
            <a:ext cx="2013067" cy="209359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187624" y="206084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Jeden pascal odpovídá tlaku, který kolmo na plochu 1 m</a:t>
            </a:r>
            <a:r>
              <a:rPr lang="cs-CZ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působí síla o velikosti 1 newtonu (N).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59632" y="2852936"/>
            <a:ext cx="7488832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cs-CZ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mb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(milibar) = 1 </a:t>
            </a:r>
            <a:r>
              <a:rPr lang="cs-CZ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hPa</a:t>
            </a:r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(hektopascal)</a:t>
            </a:r>
            <a:endParaRPr lang="cs-CZ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259632" y="3429000"/>
            <a:ext cx="7488832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normální atmosférický tlak je 1.013 </a:t>
            </a:r>
            <a:r>
              <a:rPr lang="cs-CZ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hPa</a:t>
            </a:r>
            <a:endParaRPr lang="cs-CZ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10" name="Obrázek 9" descr="0_níže_výš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077072"/>
            <a:ext cx="4686836" cy="2520280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rot="10800000" flipV="1">
            <a:off x="6228184" y="4509120"/>
            <a:ext cx="1368152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771800" y="5661248"/>
            <a:ext cx="2376264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1259632" y="54452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latin typeface="Calibri" pitchFamily="34" charset="0"/>
                <a:cs typeface="Calibri" pitchFamily="34" charset="0"/>
              </a:rPr>
              <a:t>tlaková výše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68344" y="4293096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tlaková níže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Mistral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Mistr vítr – původem z latinského </a:t>
            </a:r>
            <a:r>
              <a:rPr lang="cs-CZ" i="1" dirty="0" err="1" smtClean="0">
                <a:latin typeface="Calibri" pitchFamily="34" charset="0"/>
                <a:cs typeface="Calibri" pitchFamily="34" charset="0"/>
              </a:rPr>
              <a:t>magistral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– fouká z údolí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Rh</a:t>
            </a:r>
            <a:r>
              <a:rPr lang="cs-CZ" dirty="0" err="1" smtClean="0">
                <a:latin typeface="Calibri"/>
                <a:cs typeface="Calibri"/>
              </a:rPr>
              <a:t>ôny</a:t>
            </a:r>
            <a:r>
              <a:rPr lang="cs-CZ" dirty="0" smtClean="0">
                <a:latin typeface="Calibri"/>
                <a:cs typeface="Calibri"/>
              </a:rPr>
              <a:t>, zasahuje pobřeží a směřuje na moře až do vzdálenosti několika set mil. Na jeho vznik má vliv několik příznivých podmínek: především nízký tlak nad Janovským zálivem a vysoký tlak v části Francie, zejména v </a:t>
            </a:r>
            <a:r>
              <a:rPr lang="cs-CZ" dirty="0" err="1" smtClean="0">
                <a:latin typeface="Calibri"/>
                <a:cs typeface="Calibri"/>
              </a:rPr>
              <a:t>Akvitánii</a:t>
            </a:r>
            <a:r>
              <a:rPr lang="cs-CZ" dirty="0" smtClean="0">
                <a:latin typeface="Calibri"/>
                <a:cs typeface="Calibri"/>
              </a:rPr>
              <a:t>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Scan10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8944" y="2036064"/>
            <a:ext cx="5515736" cy="326514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5517232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U pobřeží není prudkost mistralu taková, aby mohla moře příliš zvednout, ale na širém moři může působit silné vlnobití. V tomto počasí si lze zvolit pouze nouzový kurz plavby na zadní vítr s minimem oplachtění. Přesto by bylo výhodnější tuto „trysku“ opustit, dokud je ještě čas.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Termické brízy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Vane v létě, v blízkosti mořského pobřeží, za krásného počasí s vysokým tlakem. Mění svůj směr podle denní doby.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Scan10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6677654" cy="49433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Mořská bríza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692696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Jedná se o vítr, který vzniká zejména v pobřežních oblastech. Především v letních obdobích má přes den pevnina větší teplotu, díky tomu vzduch nad ní stoupá, čímž na jeho místo proudí chladnější vzduch z oceánu. Tento jev se projevuje slabým větrem, který se nazývá mořská bríza. Mořská bríza svého maxima dosahuje v poledních hodinách, kdy je teplotní rozdíl mezi mořem a pevninou největší. V noci se toto proudění otáčí, protože zemský povrch je chladnější než moře. Brízu můžeme pozorovat i u jezer a přehrad, kde je ovšem slabší než mořská bríza.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ázek 7" descr="bríza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140967"/>
            <a:ext cx="6120000" cy="33892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Pevninská bríza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692696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V noci se pevnina ochlazuje rychleji než moře. Se spodními vrstvami atmosféry se děje totéž. Důsledkem tohoto fázového posunu teploty je, že v noci se ochlazený vzduch z pevniny přesouvá nad moře: jev se nazývá pevninská bríza. Dává se do pohybu tehdy, jestliže se rozdíl teploty vzduchu na pevnině a na moři blíží čtyřem stupňům.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bríza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420888"/>
            <a:ext cx="6120000" cy="345828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Bóra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32040" y="692696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Bóra (chorvatsky: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bura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 je severní až severovýchodní katabatický vítr na Jadranu, v Řecku, Rusku a Turecku. Jméno dostal podle postavy severního větru se jménem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Boreas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z řecké mytologie.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Obrázek 10" descr="0_větry_na_jadran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836711"/>
            <a:ext cx="3600400" cy="282524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187624" y="3573016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Směr a síla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Bury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v daném místě závisí na charakteristice pevniny a vzdálenosti od pobřežních hor. Přichází náhle s rychlostí až 12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Bft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. Je to nárazový vítr. </a:t>
            </a:r>
          </a:p>
          <a:p>
            <a:endParaRPr lang="cs-CZ" dirty="0">
              <a:latin typeface="Calibri" pitchFamily="34" charset="0"/>
              <a:cs typeface="Calibri" pitchFamily="34" charset="0"/>
            </a:endParaRP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Bura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 Bóra ) se dělí podle dalších meteorologických podmínek na : </a:t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b="1" dirty="0" smtClean="0">
                <a:latin typeface="Calibri" pitchFamily="34" charset="0"/>
                <a:cs typeface="Calibri" pitchFamily="34" charset="0"/>
              </a:rPr>
              <a:t>Vedra </a:t>
            </a:r>
            <a:r>
              <a:rPr lang="cs-CZ" b="1" dirty="0" err="1" smtClean="0">
                <a:latin typeface="Calibri" pitchFamily="34" charset="0"/>
                <a:cs typeface="Calibri" pitchFamily="34" charset="0"/>
              </a:rPr>
              <a:t>Bura</a:t>
            </a:r>
            <a:r>
              <a:rPr lang="cs-CZ" b="1" dirty="0" smtClean="0">
                <a:latin typeface="Calibri" pitchFamily="34" charset="0"/>
                <a:cs typeface="Calibri" pitchFamily="34" charset="0"/>
              </a:rPr>
              <a:t> (bez oblačnosti)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- anticyklonální, charakterizuje jí pokles tlaku, bezoblačné počasí, suchý a studený vítr. Může foukat i několik dní. Slábne přes den a sílí s příchodem soumraku. </a:t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b="1" dirty="0" err="1" smtClean="0">
                <a:latin typeface="Calibri" pitchFamily="34" charset="0"/>
                <a:cs typeface="Calibri" pitchFamily="34" charset="0"/>
              </a:rPr>
              <a:t>Škura</a:t>
            </a:r>
            <a:r>
              <a:rPr lang="cs-CZ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b="1" dirty="0" err="1" smtClean="0">
                <a:latin typeface="Calibri" pitchFamily="34" charset="0"/>
                <a:cs typeface="Calibri" pitchFamily="34" charset="0"/>
              </a:rPr>
              <a:t>Bura</a:t>
            </a:r>
            <a:r>
              <a:rPr lang="cs-CZ" b="1" dirty="0" smtClean="0">
                <a:latin typeface="Calibri" pitchFamily="34" charset="0"/>
                <a:cs typeface="Calibri" pitchFamily="34" charset="0"/>
              </a:rPr>
              <a:t> ( oblačná )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- vzniká při přechodu cyklony, charakterizuje jí pokles tlaku a teploty, oblačnost, déšť. Před jejím příchodem se na horských vrcholcích se začnou vytvářet mraky a pohybují se směrem k pobřeží.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Bóra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4" descr="Bór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764704"/>
            <a:ext cx="7632700" cy="4281488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3" name="Obrázek 2" descr="BURA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Scirocco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4" descr="Scirocc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692696"/>
            <a:ext cx="7705725" cy="429577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Föhn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4" descr="Föhn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624" y="764705"/>
            <a:ext cx="7725544" cy="4044584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Výška vln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ázek 3" descr="0_vl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39" y="908720"/>
            <a:ext cx="3958421" cy="24482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rot="5400000">
            <a:off x="3984903" y="1855857"/>
            <a:ext cx="183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itchFamily="34" charset="0"/>
                <a:cs typeface="Calibri" pitchFamily="34" charset="0"/>
              </a:rPr>
              <a:t>výška vlny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59632" y="328498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29. Výška vlny se měří:</a:t>
            </a:r>
            <a:endParaRPr lang="cs-CZ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19672" y="364502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mezi prohlubní a hřbetem,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mezi dnem a maximálním vzdutím,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mezi pobřežní linií a hřbetem vlny.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Obrázek 8" descr="0_dokonalá bouř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980728"/>
            <a:ext cx="2749771" cy="39376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4013F-E2BE-4342-A1F7-2C737F7C25F0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Tlak vzduchu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Krychlový metr vzduchu v úrovni mořské hladiny váží od 1,5 kg v teplém počasí do 1,3 kg v chladném počasí. Tento údaj zaznamenaný barometrem, může být vyjádřen rovněž v hektopascalech 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hPa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). Ráno a večer je zpravidla vyšší, v poledne a o půlnoci nižší.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Obrázek 6" descr="anero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2060848"/>
            <a:ext cx="4191000" cy="37909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43608" y="594928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itchFamily="34" charset="0"/>
                <a:cs typeface="Calibri" pitchFamily="34" charset="0"/>
              </a:rPr>
              <a:t>Mechanický barometr neboli deformační tlakoměr,  známý též jako </a:t>
            </a: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aneroid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187624" y="692696"/>
            <a:ext cx="76328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Co jsou to červánky? Tento pojem vyjadřuje červené zbarvení oblohy vznikající ozářením mraků nebo hrubších částic při východu a západu slunce. Za stabilní letní situace v tlakové výši obsahuje vzduch, málo vodní páry, v noci je klidno ve dne vane mírný vítr. Ranní červánky téměř neexistují, nejsou totiž mraky a není ani zvířený prach v ovzduší. Za této situace je ovšem k večeru spousta prachu v ovzduší a při večerním chladu kondenzují vodní páry v opar nebo mlhu. A protože přímé paprsky červeného slunečního kotouče ozařují tyto hrubé částice, můžeme pozorovat večerní červánky – ve většině případů příznak pěkného počasí. Přibližuje-li se ovšem fronta, bývá oblačnost již na ranní obloze a po větrné noci je v ovzduší i spousta prachu.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dirty="0" smtClean="0">
                <a:latin typeface="Calibri" pitchFamily="34" charset="0"/>
                <a:cs typeface="Calibri" pitchFamily="34" charset="0"/>
              </a:rPr>
              <a:t>Ranní červánky jsou tedy často předzvěstí zhoršení počasí a jedno velmi staré pořekadlo praví, že “ranní červánky stáhnou moldánky”.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Červánky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Obrázek 4" descr="0_červánky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2" y="4365104"/>
            <a:ext cx="3449960" cy="229422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Červánky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87624" y="69269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45. Červená obloha při východu slunce naznačuje: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619672" y="1052736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nemá žádný význam,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převážně pěkné počasí,</a:t>
            </a:r>
          </a:p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pravděpodobnost špatného počasí.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220486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46. Slunce zapadá za husté tmavé oblaky na horizontu. Oblaky mají červeně</a:t>
            </a:r>
            <a:endParaRPr lang="cs-CZ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619672" y="24928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itchFamily="34" charset="0"/>
                <a:cs typeface="Calibri" pitchFamily="34" charset="0"/>
              </a:rPr>
              <a:t>zbarvené okraje. Lze očekávat:</a:t>
            </a:r>
            <a:endParaRPr lang="cs-CZ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19672" y="2852936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převážně pěkné počasí,</a:t>
            </a:r>
          </a:p>
          <a:p>
            <a:pPr marL="342900" indent="-342900">
              <a:buAutoNum type="alphaLcParenR"/>
            </a:pPr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pravděpodobnost, že se zhorší počasí,</a:t>
            </a:r>
          </a:p>
          <a:p>
            <a:pPr marL="342900" indent="-342900">
              <a:buAutoNum type="alphaLcParenR"/>
            </a:pPr>
            <a:r>
              <a:rPr lang="cs-CZ" dirty="0" smtClean="0">
                <a:latin typeface="Calibri" pitchFamily="34" charset="0"/>
                <a:cs typeface="Calibri" pitchFamily="34" charset="0"/>
              </a:rPr>
              <a:t>nemá žádný význam na vývoj počasí.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Obrázek 11" descr="0_červánky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933056"/>
            <a:ext cx="3528392" cy="264629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42</a:t>
            </a:fld>
            <a:endParaRPr lang="cs-CZ"/>
          </a:p>
        </p:txBody>
      </p:sp>
      <p:pic>
        <p:nvPicPr>
          <p:cNvPr id="5" name="Obrázek 4" descr="0_orámované mra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2" y="0"/>
            <a:ext cx="9139335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9512" y="188640"/>
            <a:ext cx="2830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KONEC</a:t>
            </a:r>
            <a:endParaRPr lang="cs-CZ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Aneroid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Daleko nejrozšířenějším přístrojem k měření tlaku vzduchu je aneroid (původní konstrukce Francouz L.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Vidie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je z roku 1845; čidlo aneroidu se též nazývá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Vidieho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dóza) čili kovový tlakoměr. Je tvořen kovovou krabičkou (ocelový plech,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berylium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), z níž je vyčerpán vzduch. Tato krabička je stoupajícím tlakem vzduchu stlačována. Při poklesu tlaku vzduchu se pružný systém opět roztáhne. Stlačování a roztahování krabičky se zvětšuje soustavou pák a převádí na ručičku.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ázek 7" descr="0_barometr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8598" y="2492896"/>
            <a:ext cx="4352233" cy="2736304"/>
          </a:xfrm>
          <a:prstGeom prst="rect">
            <a:avLst/>
          </a:prstGeom>
        </p:spPr>
      </p:pic>
      <p:pic>
        <p:nvPicPr>
          <p:cNvPr id="10" name="Obrázek 9" descr="aneroidbaro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564904"/>
            <a:ext cx="3465438" cy="30374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ru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Význam změny tlaku na vývoj počasí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87624" y="69269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Pro počasí je rozhodující:</a:t>
            </a:r>
          </a:p>
          <a:p>
            <a:pPr>
              <a:buFont typeface="Wingdings" pitchFamily="2" charset="2"/>
              <a:buChar char="ü"/>
            </a:pP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vzestup nebo pokles tlaku vzduchu;</a:t>
            </a:r>
          </a:p>
          <a:p>
            <a:pPr>
              <a:buFont typeface="Wingdings" pitchFamily="2" charset="2"/>
              <a:buChar char="ü"/>
            </a:pP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rychlost vzestupu nebo poklesu tlaku vzduchu.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87624" y="170080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Proto mají aneroidy srovnávací ukazatel, kterým lze při odečtu pohybovat nad ručičkou přístroje. Tak se dají vyznačit změny.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Obrázek 7" descr="0_barome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1" y="2492897"/>
            <a:ext cx="2039668" cy="2088232"/>
          </a:xfrm>
          <a:prstGeom prst="rect">
            <a:avLst/>
          </a:prstGeom>
        </p:spPr>
      </p:pic>
      <p:sp>
        <p:nvSpPr>
          <p:cNvPr id="9" name="Šipka doleva 8"/>
          <p:cNvSpPr/>
          <p:nvPr/>
        </p:nvSpPr>
        <p:spPr>
          <a:xfrm>
            <a:off x="2843808" y="3140968"/>
            <a:ext cx="576064" cy="2880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0" name="Group 155"/>
          <p:cNvGraphicFramePr>
            <a:graphicFrameLocks noGrp="1"/>
          </p:cNvGraphicFramePr>
          <p:nvPr>
            <p:ph sz="half" idx="1"/>
          </p:nvPr>
        </p:nvGraphicFramePr>
        <p:xfrm>
          <a:off x="3635896" y="2636912"/>
          <a:ext cx="5267325" cy="1547813"/>
        </p:xfrm>
        <a:graphic>
          <a:graphicData uri="http://schemas.openxmlformats.org/drawingml/2006/table">
            <a:tbl>
              <a:tblPr/>
              <a:tblGrid>
                <a:gridCol w="946150"/>
                <a:gridCol w="1008062"/>
                <a:gridCol w="3313113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Tlak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hPa</a:t>
                      </a: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Počasí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stoupá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0,25 – 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nástup vysokého tlaku (déletrvající)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stoupá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výběžek vyššího tlaku (krátkodobý)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klesá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0,25 – 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nástup nízkého tlaku (déletrvající)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klesá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počasí s vichřicí (v létě bouřka)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163"/>
          <p:cNvGraphicFramePr>
            <a:graphicFrameLocks/>
          </p:cNvGraphicFramePr>
          <p:nvPr/>
        </p:nvGraphicFramePr>
        <p:xfrm>
          <a:off x="1259632" y="4725144"/>
          <a:ext cx="5472112" cy="914400"/>
        </p:xfrm>
        <a:graphic>
          <a:graphicData uri="http://schemas.openxmlformats.org/drawingml/2006/table">
            <a:tbl>
              <a:tblPr/>
              <a:tblGrid>
                <a:gridCol w="1727200"/>
                <a:gridCol w="1512887"/>
                <a:gridCol w="2232025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Rozestup izobar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Tlakový rozdíl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Počasí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malý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velký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turbulentní (silné větry)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velký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malý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klidné (slabý vítr)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Obrázek 11" descr="ma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581128"/>
            <a:ext cx="2016224" cy="1095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Synoptická mapa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6" descr="Izobar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28775" y="1600200"/>
            <a:ext cx="5886450" cy="4495800"/>
          </a:xfrm>
        </p:spPr>
      </p:pic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2771775" y="1125538"/>
            <a:ext cx="360363" cy="10795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132138" y="1125538"/>
            <a:ext cx="1223962" cy="9350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87675" y="836613"/>
            <a:ext cx="4392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>
                <a:latin typeface="Calibri" pitchFamily="34" charset="0"/>
                <a:cs typeface="Calibri" pitchFamily="34" charset="0"/>
              </a:rPr>
              <a:t>SMĚR VĚTRU (udává se vždy ve směru odkud fouká)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6011863" y="1484313"/>
            <a:ext cx="576262" cy="5762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716463" y="1196975"/>
            <a:ext cx="4427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>
                <a:latin typeface="Calibri" pitchFamily="34" charset="0"/>
                <a:cs typeface="Calibri" pitchFamily="34" charset="0"/>
              </a:rPr>
              <a:t>IZOBARA – čára vyznačující oblast tlakové V nebo N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1619672" y="3716338"/>
            <a:ext cx="577428" cy="1008806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971600" y="4509120"/>
            <a:ext cx="7920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smtClean="0">
                <a:latin typeface="Calibri" pitchFamily="34" charset="0"/>
                <a:cs typeface="Calibri" pitchFamily="34" charset="0"/>
              </a:rPr>
              <a:t>Brázda </a:t>
            </a:r>
            <a:r>
              <a:rPr lang="cs-CZ" sz="1400" dirty="0">
                <a:latin typeface="Calibri" pitchFamily="34" charset="0"/>
                <a:cs typeface="Calibri" pitchFamily="34" charset="0"/>
              </a:rPr>
              <a:t>nízkého tlaku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2051050" y="5516563"/>
            <a:ext cx="1225550" cy="7921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187624" y="6273225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 dirty="0">
                <a:latin typeface="Calibri" pitchFamily="34" charset="0"/>
                <a:cs typeface="Calibri" pitchFamily="34" charset="0"/>
              </a:rPr>
              <a:t>TLAKOVÁ VÝŠE (nad 1 013 </a:t>
            </a:r>
            <a:r>
              <a:rPr lang="cs-CZ" sz="1400" dirty="0" err="1">
                <a:latin typeface="Calibri" pitchFamily="34" charset="0"/>
                <a:cs typeface="Calibri" pitchFamily="34" charset="0"/>
              </a:rPr>
              <a:t>hPa</a:t>
            </a:r>
            <a:r>
              <a:rPr lang="cs-CZ" sz="140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 flipV="1">
            <a:off x="4067175" y="3213100"/>
            <a:ext cx="2089150" cy="30241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787900" y="6308725"/>
            <a:ext cx="2735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>
                <a:latin typeface="Calibri" pitchFamily="34" charset="0"/>
                <a:cs typeface="Calibri" pitchFamily="34" charset="0"/>
              </a:rPr>
              <a:t>TLAKOVÁ NÍŽE (pod 1 013 </a:t>
            </a:r>
            <a:r>
              <a:rPr lang="cs-CZ" sz="1400" dirty="0" err="1">
                <a:latin typeface="Calibri" pitchFamily="34" charset="0"/>
                <a:cs typeface="Calibri" pitchFamily="34" charset="0"/>
              </a:rPr>
              <a:t>hPa</a:t>
            </a:r>
            <a:r>
              <a:rPr lang="cs-CZ" sz="1400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 flipV="1">
            <a:off x="5580063" y="3789363"/>
            <a:ext cx="223202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7524750" y="3860800"/>
            <a:ext cx="1619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>
                <a:latin typeface="Calibri" pitchFamily="34" charset="0"/>
                <a:cs typeface="Calibri" pitchFamily="34" charset="0"/>
              </a:rPr>
              <a:t>Tlakové sedlo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524750" y="2205038"/>
            <a:ext cx="16192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>
                <a:latin typeface="Calibri" pitchFamily="34" charset="0"/>
                <a:cs typeface="Calibri" pitchFamily="34" charset="0"/>
              </a:rPr>
              <a:t>Hřeben vysokého tlaku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 flipV="1">
            <a:off x="7019925" y="2781300"/>
            <a:ext cx="865188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3E88-4FC0-4BEA-9E27-63F8DA523692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88640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Schematické značky na synoptické mapě</a:t>
            </a:r>
            <a:endParaRPr lang="cs-CZ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5" descr="0_studená_fro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908720"/>
            <a:ext cx="1033272" cy="1746504"/>
          </a:xfrm>
          <a:prstGeom prst="rect">
            <a:avLst/>
          </a:prstGeom>
        </p:spPr>
      </p:pic>
      <p:pic>
        <p:nvPicPr>
          <p:cNvPr id="7" name="Obrázek 6" descr="0_teplá_fron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980728"/>
            <a:ext cx="548640" cy="17830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87624" y="278092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studená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fronta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843808" y="278092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teplá 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fronta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278092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okluzní </a:t>
            </a:r>
          </a:p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fronta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Obrázek 11" descr="0_značk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052736"/>
            <a:ext cx="2424658" cy="2654582"/>
          </a:xfrm>
          <a:prstGeom prst="rect">
            <a:avLst/>
          </a:prstGeom>
        </p:spPr>
      </p:pic>
      <p:pic>
        <p:nvPicPr>
          <p:cNvPr id="13" name="Obrázek 12" descr="okluzní fron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268760"/>
            <a:ext cx="694944" cy="154533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220</TotalTime>
  <Words>1944</Words>
  <Application>Microsoft Office PowerPoint</Application>
  <PresentationFormat>Předvádění na obrazovce (4:3)</PresentationFormat>
  <Paragraphs>271</Paragraphs>
  <Slides>42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Slunovrat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ntb</dc:creator>
  <cp:lastModifiedBy>ntb</cp:lastModifiedBy>
  <cp:revision>36</cp:revision>
  <dcterms:created xsi:type="dcterms:W3CDTF">2010-07-09T18:26:05Z</dcterms:created>
  <dcterms:modified xsi:type="dcterms:W3CDTF">2010-08-06T01:30:31Z</dcterms:modified>
</cp:coreProperties>
</file>